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3"/>
  </p:notesMasterIdLst>
  <p:sldIdLst>
    <p:sldId id="288" r:id="rId2"/>
    <p:sldId id="285" r:id="rId3"/>
    <p:sldId id="287" r:id="rId4"/>
    <p:sldId id="286" r:id="rId5"/>
    <p:sldId id="275" r:id="rId6"/>
    <p:sldId id="283" r:id="rId7"/>
    <p:sldId id="281" r:id="rId8"/>
    <p:sldId id="282" r:id="rId9"/>
    <p:sldId id="290" r:id="rId10"/>
    <p:sldId id="289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CCCC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B008-831D-4610-975A-00AC42102604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673E3-3BED-42D1-A403-810A7ECBA1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5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9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6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46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4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55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2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59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4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9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2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0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3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6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6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8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9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439472" cy="21764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Профилактика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стресса</a:t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и формирование жизнестойкости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>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07024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Иванова Е. А.</a:t>
            </a:r>
            <a:br>
              <a:rPr lang="ru-RU" dirty="0" smtClean="0"/>
            </a:br>
            <a:r>
              <a:rPr lang="ru-RU" dirty="0" smtClean="0"/>
              <a:t>методист Управления образования Администрации </a:t>
            </a:r>
          </a:p>
          <a:p>
            <a:pPr algn="r"/>
            <a:r>
              <a:rPr lang="ru-RU" dirty="0" smtClean="0"/>
              <a:t>МО «Турочакский 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15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54980"/>
            <a:ext cx="7488832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Обратиться за помощью в трудной ситуации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не значит проявить слабость.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Это шаг взрослого, сильного человека.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Ведь это нормально: доверять тем, кто хочет и может помочь.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НЕРАЗРЕШИМЫХ ПРОБЛЕМ НЕ БЫВАЕТ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ТЕЛЕФОН ДОВЕРИЯ ДЛЯ РОДИТЕЛЕЙ И ПОДРОСТКОВ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ÐÐ°ÑÑÐ¸Ð½ÐºÐ¸ Ð¿Ð¾ Ð·Ð°Ð¿ÑÐ¾ÑÑ ÐºÐ°ÑÑÐ¸Ð½ÐºÐ¸ ÑÐµÐ»ÐµÑÐ¾Ð½ Ð´Ð¾Ð²ÐµÑÐ¸Ñ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77072"/>
            <a:ext cx="2880319" cy="253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3244334"/>
            <a:ext cx="9313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</a:rPr>
              <a:t>8 (800) 2000-122;   8(861) 245-82-82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0"/>
            <a:ext cx="9324528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4624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СПАСИБО </a:t>
            </a:r>
          </a:p>
          <a:p>
            <a:r>
              <a:rPr lang="ru-RU" sz="5400" b="1" dirty="0" smtClean="0">
                <a:solidFill>
                  <a:schemeClr val="bg1"/>
                </a:solidFill>
              </a:rPr>
              <a:t>за ВНИМАНИЕ !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92088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92D050"/>
                </a:solidFill>
              </a:rPr>
              <a:t>Что такое </a:t>
            </a:r>
            <a:r>
              <a:rPr lang="ru-RU" sz="3600" dirty="0">
                <a:solidFill>
                  <a:srgbClr val="92D050"/>
                </a:solidFill>
              </a:rPr>
              <a:t>стресс</a:t>
            </a:r>
            <a:r>
              <a:rPr lang="ru-RU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b="1" i="1" dirty="0" smtClean="0"/>
              <a:t>Стресс</a:t>
            </a:r>
            <a:r>
              <a:rPr lang="ru-RU" dirty="0"/>
              <a:t>» </a:t>
            </a:r>
            <a:r>
              <a:rPr lang="ru-RU" dirty="0" smtClean="0"/>
              <a:t>в </a:t>
            </a:r>
            <a:r>
              <a:rPr lang="ru-RU" dirty="0"/>
              <a:t>переводе с английского </a:t>
            </a:r>
            <a:r>
              <a:rPr lang="ru-RU" dirty="0" smtClean="0"/>
              <a:t> - </a:t>
            </a:r>
            <a:r>
              <a:rPr lang="ru-RU" i="1" dirty="0" smtClean="0"/>
              <a:t>«</a:t>
            </a:r>
            <a:r>
              <a:rPr lang="ru-RU" i="1" dirty="0"/>
              <a:t>давление, нажим, напряжение».</a:t>
            </a:r>
            <a:endParaRPr lang="ru-RU" dirty="0"/>
          </a:p>
          <a:p>
            <a:r>
              <a:rPr lang="ru-RU" dirty="0" smtClean="0"/>
              <a:t>Большой толковый словарь </a:t>
            </a:r>
            <a:r>
              <a:rPr lang="ru-RU" dirty="0"/>
              <a:t>русского </a:t>
            </a:r>
            <a:r>
              <a:rPr lang="ru-RU" dirty="0" smtClean="0"/>
              <a:t>языка определяет стресс как </a:t>
            </a:r>
            <a:r>
              <a:rPr lang="ru-RU" i="1" dirty="0" smtClean="0"/>
              <a:t> </a:t>
            </a:r>
            <a:r>
              <a:rPr lang="ru-RU" i="1" dirty="0"/>
              <a:t>состояние напряжения организма человека или животного как защитная реакция на различные неблагоприятные факторы (холод, голодание, физические и психические травмы и т.п</a:t>
            </a:r>
            <a:r>
              <a:rPr lang="ru-RU" i="1" dirty="0" smtClean="0"/>
              <a:t>.).</a:t>
            </a:r>
            <a:endParaRPr lang="ru-RU" dirty="0"/>
          </a:p>
          <a:p>
            <a:r>
              <a:rPr lang="ru-RU" dirty="0"/>
              <a:t>По своей сути </a:t>
            </a:r>
            <a:r>
              <a:rPr lang="ru-RU" b="1" i="1" dirty="0"/>
              <a:t>стресс</a:t>
            </a:r>
            <a:r>
              <a:rPr lang="ru-RU" dirty="0"/>
              <a:t> - </a:t>
            </a:r>
            <a:r>
              <a:rPr lang="ru-RU" i="1" dirty="0"/>
              <a:t>это ответная реакция организма человека на перенапряжение, негативные и позитивные эмоции. </a:t>
            </a:r>
            <a:r>
              <a:rPr lang="ru-RU" dirty="0"/>
              <a:t> Во время стресса организм человека вырабатывает гормон адреналин, который заставляет искать выход. Стресс в небольших количествах нужен всем, так как он заставляет думать, искать выход из проблемы, и в этом случае он имеет положительное значение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Но с другой стороны, если стрессов становится слишком много, организм слабеет, теряет силы, способность решать проблемы и может вызвать серьезные заболевания.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Можно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ли жить без стресса? Наука утверждает, что нельзя.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063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2"/>
            <a:ext cx="820891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Тест на стрессоустойчивость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048672"/>
          </a:xfrm>
        </p:spPr>
        <p:txBody>
          <a:bodyPr>
            <a:noAutofit/>
          </a:bodyPr>
          <a:lstStyle/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Раздражает ли вас смятая страница в журнале, на которой напечатана интересная для вас статья? 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Вызывает ли неприязнь женщина "в летах", которая одета как молодая девушка?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Неприятна ли вам чрезмерная близость собеседника при беседе?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Вызывает ли раздражение школьники курящие в общественном месте или на улице?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Раздражает ли вас человек, кашляющий в Вашу сторону?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Испытываете ли вы неприязнь при виде человека, грызущего ногти?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Испытываете ли вы раздражение, если кто-то смеется невпопад?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Вас охватывает волна недовольства, когда некто учит вас жизни? 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 испытываете раздражение, если  кто-то опаздывает на вашу встречу?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Вас раздражает ситуация, когда вы смотрите телевизор,  а кто-то рядом комментирует происходящее на экране? 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 крайне раздражаетесь, когда вам пересказывают сюжет книги, которую вы планируете прочесть?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 внутренне негодуете, когда Вам дарят ненужные вещи?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Вас раздражает громкий разговор или беседа по телефону в общественном транспорте?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Вы испытываете неприязнь, ощущая у кого-то сильный запах духов?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Вас раздражает человек, активно жестикулирующий во время разговора?</a:t>
            </a:r>
          </a:p>
          <a:p>
            <a:pPr marL="502920" indent="-457200">
              <a:spcBef>
                <a:spcPts val="0"/>
              </a:spcBef>
              <a:buFont typeface="+mj-lt"/>
              <a:buAutoNum type="arabicPeriod"/>
            </a:pPr>
            <a:r>
              <a:rPr lang="ru-RU" sz="1600" dirty="0"/>
              <a:t>Негодуете ли вы, когда люди вставляют в речь иноязычные слова?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безусловно"- 3 балла;   "да, но не очень" - 1;      «нет, ни в коем случае" - 0.</a:t>
            </a:r>
          </a:p>
        </p:txBody>
      </p:sp>
    </p:spTree>
    <p:extLst>
      <p:ext uri="{BB962C8B-B14F-4D97-AF65-F5344CB8AC3E}">
        <p14:creationId xmlns:p14="http://schemas.microsoft.com/office/powerpoint/2010/main" val="187444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340768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</a:t>
            </a:r>
            <a: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36 баллов. </a:t>
            </a:r>
            <a:r>
              <a:rPr lang="ru-RU" dirty="0"/>
              <a:t>Ваш уровень стрессоустойчивости – низкий, из колеи вас может вышибить любая, порой даже сама невинная деталь. Многое вокруг может запросто испортить вам настроение, и вернуть его порой бывает трудно. Вам рекомендуется пройти любой тренинг для повышения стрессоустойчивости, чтобы улучшить качество жизни.</a:t>
            </a:r>
          </a:p>
          <a:p>
            <a:endParaRPr lang="ru-RU" dirty="0"/>
          </a:p>
          <a:p>
            <a:r>
              <a:rPr lang="ru-RU" dirty="0"/>
              <a:t>•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13 до 36. </a:t>
            </a:r>
            <a:r>
              <a:rPr lang="ru-RU" dirty="0"/>
              <a:t>Ваш уровень стрессоустойчивости – средний. </a:t>
            </a:r>
            <a:endParaRPr lang="ru-RU" dirty="0" smtClean="0"/>
          </a:p>
          <a:p>
            <a:r>
              <a:rPr lang="ru-RU" dirty="0" smtClean="0"/>
              <a:t>Вы </a:t>
            </a:r>
            <a:r>
              <a:rPr lang="ru-RU" dirty="0"/>
              <a:t>являетесь человеком, который в целом неплохо справляется со стрессовыми ситуациями, но если случится что-то серьезное, это может привести к нервному срыву. </a:t>
            </a:r>
          </a:p>
          <a:p>
            <a:endParaRPr lang="ru-RU" dirty="0"/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13.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Ваш уровень стрессоустойчивости – высокий.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того чтобы вывести вас, нужно действительно серьезное событие. Вы легко переносите невзгоды и лояльны к окружающим. </a:t>
            </a:r>
            <a:r>
              <a:rPr lang="ru-RU" dirty="0" smtClean="0"/>
              <a:t>Главное</a:t>
            </a:r>
            <a:r>
              <a:rPr lang="ru-RU" dirty="0"/>
              <a:t>, не слишком увлекайтесь таким </a:t>
            </a:r>
            <a:r>
              <a:rPr lang="ru-RU" dirty="0" smtClean="0"/>
              <a:t>отстраненным </a:t>
            </a:r>
            <a:r>
              <a:rPr lang="ru-RU" dirty="0"/>
              <a:t>отношением: ваши близкие могут </a:t>
            </a:r>
            <a:r>
              <a:rPr lang="ru-RU" dirty="0" smtClean="0"/>
              <a:t>принять</a:t>
            </a:r>
          </a:p>
          <a:p>
            <a:r>
              <a:rPr lang="ru-RU" dirty="0" smtClean="0"/>
              <a:t> </a:t>
            </a:r>
            <a:r>
              <a:rPr lang="ru-RU" dirty="0"/>
              <a:t>это на свой счет.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6206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Оценим результат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624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7560840" cy="5674017"/>
          </a:xfrm>
        </p:spPr>
        <p:txBody>
          <a:bodyPr>
            <a:noAutofit/>
          </a:bodyPr>
          <a:lstStyle/>
          <a:p>
            <a:pPr algn="ctr"/>
            <a:endParaRPr lang="ru-RU" b="1" i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Жизнестойкость</a:t>
            </a:r>
            <a:r>
              <a:rPr lang="ru-RU" dirty="0" smtClean="0"/>
              <a:t> </a:t>
            </a:r>
            <a:r>
              <a:rPr lang="ru-RU" dirty="0"/>
              <a:t>характеризует меру способности личности выдерживать стрессовую ситуацию, сохраняя внутреннюю сбалансированность и не снижая успешности деятельности.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Жизнестойкость</a:t>
            </a:r>
            <a:r>
              <a:rPr lang="ru-RU" dirty="0"/>
              <a:t> – это сочетание жизнелюбия и энергичности; действенного интереса к жизни и возможностей для достижения поставленных целей.</a:t>
            </a:r>
          </a:p>
          <a:p>
            <a:r>
              <a:rPr lang="ru-RU" dirty="0">
                <a:solidFill>
                  <a:srgbClr val="FF0000"/>
                </a:solidFill>
              </a:rPr>
              <a:t>Жизнестойкость </a:t>
            </a:r>
            <a:r>
              <a:rPr lang="ru-RU" dirty="0"/>
              <a:t>– это умение нестандартно реагировать на стандартные жизненные ситуации, что повышает вероятность их успешного разрешения.</a:t>
            </a:r>
          </a:p>
          <a:p>
            <a:r>
              <a:rPr lang="ru-RU" dirty="0">
                <a:solidFill>
                  <a:srgbClr val="FF0000"/>
                </a:solidFill>
              </a:rPr>
              <a:t>Жизнестойкость </a:t>
            </a:r>
            <a:r>
              <a:rPr lang="ru-RU" dirty="0"/>
              <a:t>– это готовность выходить победителем из любых жизненных испытаний и </a:t>
            </a:r>
            <a:r>
              <a:rPr lang="ru-RU" dirty="0" smtClean="0"/>
              <a:t>выносить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жизненный опыт.</a:t>
            </a:r>
          </a:p>
          <a:p>
            <a:r>
              <a:rPr lang="ru-RU" dirty="0">
                <a:solidFill>
                  <a:srgbClr val="FF0000"/>
                </a:solidFill>
              </a:rPr>
              <a:t>Жизнестойкость</a:t>
            </a:r>
            <a:r>
              <a:rPr lang="ru-RU" dirty="0"/>
              <a:t> – это оптимистичный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способ взаимодействия </a:t>
            </a:r>
            <a:r>
              <a:rPr lang="ru-RU" dirty="0"/>
              <a:t>с миром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окружающими людьми.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01" y="4970872"/>
            <a:ext cx="2506587" cy="167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Что такое </a:t>
            </a:r>
            <a:r>
              <a:rPr lang="ru-RU" sz="3200" b="1" dirty="0" smtClean="0"/>
              <a:t>жизнестойкость</a:t>
            </a:r>
            <a:r>
              <a:rPr lang="ru-RU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104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7696" y="404664"/>
            <a:ext cx="7920880" cy="52565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Если есть проблема!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 smtClean="0"/>
          </a:p>
          <a:p>
            <a:pPr marL="457200" indent="-457200" algn="l">
              <a:buAutoNum type="arabicPeriod"/>
            </a:pPr>
            <a:r>
              <a:rPr lang="ru-RU" sz="2100" dirty="0" smtClean="0"/>
              <a:t>Не пытайтесь разом решить всю проблему, выберите часть проблемы, с которой вы можете справиться.</a:t>
            </a:r>
          </a:p>
          <a:p>
            <a:pPr marL="457200" indent="-457200" algn="l">
              <a:buAutoNum type="arabicPeriod"/>
            </a:pPr>
            <a:r>
              <a:rPr lang="ru-RU" sz="2100" dirty="0" smtClean="0"/>
              <a:t>Уделите время на обдумывания существующих возможностей.</a:t>
            </a:r>
          </a:p>
          <a:p>
            <a:pPr marL="457200" indent="-457200" algn="l">
              <a:buAutoNum type="arabicPeriod"/>
            </a:pPr>
            <a:r>
              <a:rPr lang="ru-RU" sz="2100" dirty="0" smtClean="0"/>
              <a:t> Обратитесь за помощью к взрослому.</a:t>
            </a:r>
          </a:p>
          <a:p>
            <a:pPr marL="457200" indent="-457200" algn="l">
              <a:buAutoNum type="arabicPeriod"/>
            </a:pPr>
            <a:r>
              <a:rPr lang="ru-RU" sz="2100" dirty="0" smtClean="0"/>
              <a:t>Мысленно проверьте возможное решение.</a:t>
            </a:r>
          </a:p>
          <a:p>
            <a:pPr marL="457200" indent="-457200" algn="l">
              <a:buAutoNum type="arabicPeriod"/>
            </a:pPr>
            <a:r>
              <a:rPr lang="ru-RU" sz="2100" dirty="0" smtClean="0"/>
              <a:t>Обдумайте достоинства и недостатки вашего решения.</a:t>
            </a:r>
          </a:p>
          <a:p>
            <a:pPr marL="457200" indent="-457200" algn="l">
              <a:buAutoNum type="arabicPeriod"/>
            </a:pPr>
            <a:r>
              <a:rPr lang="ru-RU" sz="2100" dirty="0" smtClean="0"/>
              <a:t>Не забудьте подумать о том, как отразится выбранное вами решения на окружающих</a:t>
            </a:r>
          </a:p>
          <a:p>
            <a:pPr marL="457200" indent="-457200" algn="l">
              <a:buAutoNum type="arabicPeriod"/>
            </a:pPr>
            <a:r>
              <a:rPr lang="ru-RU" sz="2100" dirty="0" smtClean="0"/>
              <a:t>Составьте план действий для реализации вашего решения.</a:t>
            </a:r>
          </a:p>
          <a:p>
            <a:pPr marL="457200" indent="-457200" algn="l">
              <a:buAutoNum type="arabicPeriod"/>
            </a:pP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353444" cy="186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88831" cy="93610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«План решения проблемы:»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8712968" cy="5688632"/>
          </a:xfrm>
        </p:spPr>
        <p:txBody>
          <a:bodyPr>
            <a:noAutofit/>
          </a:bodyPr>
          <a:lstStyle/>
          <a:p>
            <a:r>
              <a:rPr lang="ru-RU" sz="2400" dirty="0" smtClean="0"/>
              <a:t>1. Определите проблему.</a:t>
            </a:r>
          </a:p>
          <a:p>
            <a:r>
              <a:rPr lang="ru-RU" sz="2400" dirty="0" smtClean="0"/>
              <a:t>2. Какие существуют варианты решения?</a:t>
            </a:r>
          </a:p>
          <a:p>
            <a:r>
              <a:rPr lang="ru-RU" sz="2400" dirty="0" smtClean="0"/>
              <a:t>3. С кем можно поговорить на эту тему?</a:t>
            </a:r>
          </a:p>
          <a:p>
            <a:r>
              <a:rPr lang="ru-RU" sz="2400" dirty="0" smtClean="0"/>
              <a:t>4. Вырабатывайте план.</a:t>
            </a:r>
          </a:p>
          <a:p>
            <a:r>
              <a:rPr lang="ru-RU" sz="2400" dirty="0" smtClean="0"/>
              <a:t>5. Каковы «за» и «против»?</a:t>
            </a:r>
          </a:p>
          <a:p>
            <a:r>
              <a:rPr lang="ru-RU" sz="2400" dirty="0" smtClean="0"/>
              <a:t>6. Испробуйте этот план. Как он сработал? Что могло случиться 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240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2089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ПОПАЛ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ТРУДНУЮ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СИТУАЦИЮ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/>
              <a:t> </a:t>
            </a:r>
            <a:r>
              <a:rPr lang="ru-RU" b="1" i="1" dirty="0"/>
              <a:t> 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Совет №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dirty="0"/>
              <a:t> Если ты попал в трудную ситуацию, не впадай в панику или депрессию. Постарайся проанализировать свое положение с максимальной четкостью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 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Совет №2.</a:t>
            </a:r>
            <a:r>
              <a:rPr lang="ru-RU" dirty="0"/>
              <a:t> Определи, кто создал трудную ситуацию. Если ты сам, значит, возьми ответственность на себя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  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Совет №3</a:t>
            </a:r>
            <a:r>
              <a:rPr lang="ru-RU" b="1" i="1" dirty="0"/>
              <a:t>. </a:t>
            </a:r>
            <a:r>
              <a:rPr lang="ru-RU" dirty="0"/>
              <a:t>Подумай, с кем ты мог бы откровенно поговорить о своем положении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  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Совет№4</a:t>
            </a:r>
            <a:r>
              <a:rPr lang="ru-RU" b="1" dirty="0"/>
              <a:t>.</a:t>
            </a:r>
            <a:r>
              <a:rPr lang="ru-RU" dirty="0"/>
              <a:t> Не оставайся со своей болью один на один. Ложь - это еще одна проблема для тебя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  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Совет№5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> Со своей тайной обращайся осторожно. Не перекладывай ее на плечи своего друга, который реально не может тебе помочь, но будет очень сильно переживать за тебя. Тебе от этого не будет легче.</a:t>
            </a:r>
          </a:p>
          <a:p>
            <a:r>
              <a:rPr lang="ru-RU" b="1" dirty="0"/>
              <a:t>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8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340768"/>
            <a:ext cx="7776864" cy="5283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Совет 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> Со своей тайной обращайся осторожно. Не перекладывай ее на плечи своего друга, который реально не может тебе помочь, но будет очень сильно переживать за тебя. Тебе от этого не будет легче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200" dirty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Совет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№6</a:t>
            </a:r>
            <a:r>
              <a:rPr lang="ru-RU" b="1" dirty="0"/>
              <a:t>.</a:t>
            </a:r>
            <a:r>
              <a:rPr lang="ru-RU" dirty="0"/>
              <a:t> Постарайся обратиться к взрослому человеку, у которого жизненный опыт больше твоего и который может помочь тебе реально. Это могут быть родственники или родители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200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Совет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№7</a:t>
            </a:r>
            <a:r>
              <a:rPr lang="ru-RU" b="1" dirty="0"/>
              <a:t>.</a:t>
            </a:r>
            <a:r>
              <a:rPr lang="ru-RU" dirty="0"/>
              <a:t> Переступи через свой страх перед родительским гневом. Ты его заслужил, и с этим ничего не поделаешь. Гроза проходит, и вновь сияет солнце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200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Совет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№8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dirty="0"/>
              <a:t> Верь, что ты сможешь исправить положение, главное - ничего не бойся. Страх – это не твой спутник и друг. Пусть страх дружит с одиночками! А ты не один! Если ты попросил помощи, тебе всегда помогут!</a:t>
            </a:r>
          </a:p>
        </p:txBody>
      </p:sp>
    </p:spTree>
    <p:extLst>
      <p:ext uri="{BB962C8B-B14F-4D97-AF65-F5344CB8AC3E}">
        <p14:creationId xmlns:p14="http://schemas.microsoft.com/office/powerpoint/2010/main" val="27638593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803</TotalTime>
  <Words>641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Профилактика  стресса  и формирование жизнестойкости  у подростков</vt:lpstr>
      <vt:lpstr>Что такое стресс?</vt:lpstr>
      <vt:lpstr>Тест на стрессоустойчивость</vt:lpstr>
      <vt:lpstr>Презентация PowerPoint</vt:lpstr>
      <vt:lpstr>Презентация PowerPoint</vt:lpstr>
      <vt:lpstr>Презентация PowerPoint</vt:lpstr>
      <vt:lpstr>«План решения проблемы:»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</dc:creator>
  <cp:lastModifiedBy>Metod_02</cp:lastModifiedBy>
  <cp:revision>61</cp:revision>
  <dcterms:created xsi:type="dcterms:W3CDTF">2015-04-03T06:41:40Z</dcterms:created>
  <dcterms:modified xsi:type="dcterms:W3CDTF">2022-02-01T06:50:35Z</dcterms:modified>
</cp:coreProperties>
</file>